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Темный стиль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82" autoAdjust="0"/>
    <p:restoredTop sz="99209" autoAdjust="0"/>
  </p:normalViewPr>
  <p:slideViewPr>
    <p:cSldViewPr>
      <p:cViewPr>
        <p:scale>
          <a:sx n="125" d="100"/>
          <a:sy n="125" d="100"/>
        </p:scale>
        <p:origin x="-158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6637B8-BB54-4495-A77E-300885E285B3}" type="datetimeFigureOut">
              <a:rPr lang="ru-RU" smtClean="0"/>
              <a:t>15.03.2017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878186-E671-49EE-B98C-CA7A3053AF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5263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58B5-5F4F-41CC-8990-4309AE83A56E}" type="datetimeFigureOut">
              <a:rPr lang="ru-RU" smtClean="0"/>
              <a:t>15.03.2017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511D-02D1-4F7F-B11D-B16B18157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7054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58B5-5F4F-41CC-8990-4309AE83A56E}" type="datetimeFigureOut">
              <a:rPr lang="ru-RU" smtClean="0"/>
              <a:t>15.03.2017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511D-02D1-4F7F-B11D-B16B18157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7473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58B5-5F4F-41CC-8990-4309AE83A56E}" type="datetimeFigureOut">
              <a:rPr lang="ru-RU" smtClean="0"/>
              <a:t>15.03.2017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511D-02D1-4F7F-B11D-B16B18157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550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58B5-5F4F-41CC-8990-4309AE83A56E}" type="datetimeFigureOut">
              <a:rPr lang="ru-RU" smtClean="0"/>
              <a:t>15.03.2017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511D-02D1-4F7F-B11D-B16B18157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7838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58B5-5F4F-41CC-8990-4309AE83A56E}" type="datetimeFigureOut">
              <a:rPr lang="ru-RU" smtClean="0"/>
              <a:t>15.03.2017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511D-02D1-4F7F-B11D-B16B18157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3540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58B5-5F4F-41CC-8990-4309AE83A56E}" type="datetimeFigureOut">
              <a:rPr lang="ru-RU" smtClean="0"/>
              <a:t>15.03.2017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511D-02D1-4F7F-B11D-B16B18157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6130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58B5-5F4F-41CC-8990-4309AE83A56E}" type="datetimeFigureOut">
              <a:rPr lang="ru-RU" smtClean="0"/>
              <a:t>15.03.2017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511D-02D1-4F7F-B11D-B16B18157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974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58B5-5F4F-41CC-8990-4309AE83A56E}" type="datetimeFigureOut">
              <a:rPr lang="ru-RU" smtClean="0"/>
              <a:t>15.03.2017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511D-02D1-4F7F-B11D-B16B18157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7363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58B5-5F4F-41CC-8990-4309AE83A56E}" type="datetimeFigureOut">
              <a:rPr lang="ru-RU" smtClean="0"/>
              <a:t>15.03.2017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511D-02D1-4F7F-B11D-B16B18157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464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58B5-5F4F-41CC-8990-4309AE83A56E}" type="datetimeFigureOut">
              <a:rPr lang="ru-RU" smtClean="0"/>
              <a:t>15.03.2017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511D-02D1-4F7F-B11D-B16B18157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9645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558B5-5F4F-41CC-8990-4309AE83A56E}" type="datetimeFigureOut">
              <a:rPr lang="ru-RU" smtClean="0"/>
              <a:t>15.03.2017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1511D-02D1-4F7F-B11D-B16B18157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62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558B5-5F4F-41CC-8990-4309AE83A56E}" type="datetimeFigureOut">
              <a:rPr lang="ru-RU" smtClean="0"/>
              <a:t>15.03.2017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1511D-02D1-4F7F-B11D-B16B181579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670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60648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/>
              <a:t>Программа поддержки «Льготный лизинг»</a:t>
            </a:r>
            <a:endParaRPr lang="ru-RU" sz="24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6048726"/>
              </p:ext>
            </p:extLst>
          </p:nvPr>
        </p:nvGraphicFramePr>
        <p:xfrm>
          <a:off x="325624" y="980728"/>
          <a:ext cx="8651058" cy="4450080"/>
        </p:xfrm>
        <a:graphic>
          <a:graphicData uri="http://schemas.openxmlformats.org/drawingml/2006/table">
            <a:tbl>
              <a:tblPr firstRow="1" firstCol="1" bandRow="1">
                <a:tableStyleId>{6E25E649-3F16-4E02-A733-19D2CDBF48F0}</a:tableStyleId>
              </a:tblPr>
              <a:tblGrid>
                <a:gridCol w="2166049"/>
                <a:gridCol w="3077642"/>
                <a:gridCol w="3407367"/>
              </a:tblGrid>
              <a:tr h="314286">
                <a:tc>
                  <a:txBody>
                    <a:bodyPr/>
                    <a:lstStyle/>
                    <a:p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Стандартный лизинг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Возвратный лизинг*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71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Описание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Приобретение основных</a:t>
                      </a:r>
                      <a:r>
                        <a:rPr lang="ru-RU" sz="1400" baseline="0" dirty="0" smtClean="0"/>
                        <a:t> средств на льготных условиях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Возможность пополнения оборотных средств на льготных условиях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1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Первоначальный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ru-RU" sz="1400" dirty="0" smtClean="0"/>
                        <a:t>платеж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0%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0%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1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Процентная</a:t>
                      </a:r>
                      <a:r>
                        <a:rPr lang="ru-RU" sz="1400" baseline="0" dirty="0" smtClean="0"/>
                        <a:t> ставка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8%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8%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1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Срок лизинга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до 5 лет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 до 3 лет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1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Отсрочка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1 месяц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2</a:t>
                      </a:r>
                      <a:r>
                        <a:rPr lang="ru-RU" sz="1400" baseline="0" dirty="0" smtClean="0"/>
                        <a:t> месяца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71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Предмет лизинга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Любое</a:t>
                      </a:r>
                      <a:r>
                        <a:rPr lang="ru-RU" sz="1400" baseline="0" dirty="0" smtClean="0"/>
                        <a:t> имущество </a:t>
                      </a:r>
                    </a:p>
                    <a:p>
                      <a:pPr algn="ctr"/>
                      <a:r>
                        <a:rPr lang="ru-RU" sz="1400" baseline="0" dirty="0" smtClean="0"/>
                        <a:t>(основное средство)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Транспорт не ранее 2015 г. выпуска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Оборудование не ранее 2014</a:t>
                      </a:r>
                      <a:r>
                        <a:rPr lang="ru-RU" sz="1400" baseline="0" dirty="0" smtClean="0"/>
                        <a:t> г. 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71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Сумма 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До 10 млн. руб. **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До 10 млн. руб.,</a:t>
                      </a:r>
                      <a:r>
                        <a:rPr lang="ru-RU" sz="1400" baseline="0" dirty="0" smtClean="0"/>
                        <a:t> не более 50% от рыночной стоимости имущества**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5714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Страхование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Оборудование первый год бесплатно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/>
                    </a:p>
                  </a:txBody>
                  <a:tcPr anchor="ctr"/>
                </a:tc>
              </a:tr>
              <a:tr h="291772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Лизингополучатели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Юридические</a:t>
                      </a:r>
                      <a:r>
                        <a:rPr lang="ru-RU" sz="1400" baseline="0" dirty="0" smtClean="0"/>
                        <a:t> лица любой отраслевой принадлежности, в т. ч. вновь созданные </a:t>
                      </a:r>
                      <a:endParaRPr lang="ru-RU" sz="1400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571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Доп.</a:t>
                      </a:r>
                      <a:r>
                        <a:rPr lang="ru-RU" sz="1400" baseline="0" dirty="0" smtClean="0"/>
                        <a:t> Государственная поддержка</a:t>
                      </a:r>
                      <a:endParaRPr lang="ru-RU" sz="1400" dirty="0" smtClean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Компенсация лизинговых платежей. 1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 срока***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Компенсация процентной части лизинговых платежей в течении всего периода***</a:t>
                      </a:r>
                      <a:endParaRPr lang="ru-RU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87524" y="5805264"/>
            <a:ext cx="85689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charset="0"/>
              <a:buChar char="•"/>
            </a:pPr>
            <a:r>
              <a:rPr lang="ru-RU" sz="1200" b="1" dirty="0" smtClean="0"/>
              <a:t>*Возвратный</a:t>
            </a:r>
            <a:r>
              <a:rPr lang="ru-RU" sz="1200" dirty="0"/>
              <a:t> </a:t>
            </a:r>
            <a:r>
              <a:rPr lang="ru-RU" sz="1200" b="1" dirty="0"/>
              <a:t>лизинг</a:t>
            </a:r>
            <a:r>
              <a:rPr lang="ru-RU" sz="1200" dirty="0"/>
              <a:t> – </a:t>
            </a:r>
            <a:r>
              <a:rPr lang="ru-RU" sz="1200" b="1" dirty="0"/>
              <a:t>это</a:t>
            </a:r>
            <a:r>
              <a:rPr lang="ru-RU" sz="1200" dirty="0"/>
              <a:t> финансовая операция, при которой </a:t>
            </a:r>
            <a:r>
              <a:rPr lang="ru-RU" sz="1200" dirty="0" smtClean="0"/>
              <a:t>лизингополучатель </a:t>
            </a:r>
            <a:r>
              <a:rPr lang="ru-RU" sz="1200" dirty="0"/>
              <a:t>продает свой актив, а потом берет его же в аренду на долгосрочный период</a:t>
            </a:r>
            <a:r>
              <a:rPr lang="ru-RU" sz="1200" dirty="0" smtClean="0"/>
              <a:t>.</a:t>
            </a:r>
          </a:p>
          <a:p>
            <a:pPr marL="171450" indent="-171450">
              <a:buFont typeface="Arial" charset="0"/>
              <a:buChar char="•"/>
            </a:pPr>
            <a:r>
              <a:rPr lang="ru-RU" sz="1200" dirty="0" smtClean="0"/>
              <a:t>** </a:t>
            </a:r>
            <a:r>
              <a:rPr lang="ru-RU" sz="1200" b="1" dirty="0" smtClean="0"/>
              <a:t>Сумма по договору лизинга</a:t>
            </a:r>
            <a:r>
              <a:rPr lang="ru-RU" sz="1200" dirty="0" smtClean="0"/>
              <a:t> не может превышать десятикратного размера от суммы, заблокированной на счетах Заявителя в банках</a:t>
            </a:r>
          </a:p>
          <a:p>
            <a:pPr marL="171450" indent="-171450">
              <a:buFont typeface="Arial" charset="0"/>
              <a:buChar char="•"/>
            </a:pPr>
            <a:r>
              <a:rPr lang="ru-RU" sz="1200" b="1" dirty="0" smtClean="0"/>
              <a:t>*** Компенсация платежей </a:t>
            </a:r>
            <a:r>
              <a:rPr lang="ru-RU" sz="1200" dirty="0" smtClean="0"/>
              <a:t>предоставляется в размере не более суммы, заблокированной на счетах Заявителя в банках</a:t>
            </a:r>
            <a:endParaRPr lang="ru-RU" sz="1200" b="1" dirty="0"/>
          </a:p>
        </p:txBody>
      </p:sp>
    </p:spTree>
    <p:extLst>
      <p:ext uri="{BB962C8B-B14F-4D97-AF65-F5344CB8AC3E}">
        <p14:creationId xmlns:p14="http://schemas.microsoft.com/office/powerpoint/2010/main" val="1166370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139</Words>
  <Application>Microsoft Office PowerPoint</Application>
  <PresentationFormat>Экран (4:3)</PresentationFormat>
  <Paragraphs>36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Каримуллин Марат Зуфарович</dc:creator>
  <cp:lastModifiedBy>Пользователь</cp:lastModifiedBy>
  <cp:revision>33</cp:revision>
  <cp:lastPrinted>2017-03-06T12:28:50Z</cp:lastPrinted>
  <dcterms:created xsi:type="dcterms:W3CDTF">2017-03-04T06:45:59Z</dcterms:created>
  <dcterms:modified xsi:type="dcterms:W3CDTF">2017-03-15T15:46:50Z</dcterms:modified>
</cp:coreProperties>
</file>